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3" r:id="rId2"/>
    <p:sldMasterId id="2147483665" r:id="rId3"/>
  </p:sldMasterIdLst>
  <p:notesMasterIdLst>
    <p:notesMasterId r:id="rId5"/>
  </p:notesMasterIdLst>
  <p:handoutMasterIdLst>
    <p:handoutMasterId r:id="rId6"/>
  </p:handoutMasterIdLst>
  <p:sldIdLst>
    <p:sldId id="270" r:id="rId4"/>
  </p:sldIdLst>
  <p:sldSz cx="7559675" cy="10691813"/>
  <p:notesSz cx="9767888" cy="66357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53"/>
    <p:restoredTop sz="96391" autoAdjust="0"/>
  </p:normalViewPr>
  <p:slideViewPr>
    <p:cSldViewPr snapToGrid="0" snapToObjects="1">
      <p:cViewPr varScale="1">
        <p:scale>
          <a:sx n="71" d="100"/>
          <a:sy n="71" d="100"/>
        </p:scale>
        <p:origin x="351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3" d="100"/>
          <a:sy n="153" d="100"/>
        </p:scale>
        <p:origin x="37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31973" cy="3321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33580" y="0"/>
            <a:ext cx="4231973" cy="3321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1D34F0-9323-4821-900B-C04AB8D16293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303585"/>
            <a:ext cx="4231973" cy="3321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33580" y="6303585"/>
            <a:ext cx="4231973" cy="3321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96803-D4B2-4E53-BAC5-CAEEF56988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7135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32752" cy="33294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32876" y="0"/>
            <a:ext cx="4232752" cy="33294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F23AA-BDED-6748-8FB1-D76B428F0567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2575" y="828675"/>
            <a:ext cx="1582738" cy="2239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76789" y="3193454"/>
            <a:ext cx="7814310" cy="261282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02811"/>
            <a:ext cx="4232752" cy="3329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32876" y="6302811"/>
            <a:ext cx="4232752" cy="3329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40522E-35FC-C343-BD16-C75466717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4035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2692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ECFB137-335C-F544-B40B-3F86982A1C5C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DBE78E22-ECCE-1743-BB26-1666ED6A1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727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FB137-335C-F544-B40B-3F86982A1C5C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8E22-ECCE-1743-BB26-1666ED6A1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443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3FDD9ECF-D6FC-A145-882B-9196BD4F9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8334" y="1976972"/>
            <a:ext cx="6840714" cy="74537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フッター プレースホルダー 1">
            <a:extLst>
              <a:ext uri="{FF2B5EF4-FFF2-40B4-BE49-F238E27FC236}">
                <a16:creationId xmlns:a16="http://schemas.microsoft.com/office/drawing/2014/main" id="{6DB2BB4E-8CF1-5A40-B529-16AD6C8255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59"/>
              </a:spcBef>
              <a:buFontTx/>
              <a:buNone/>
              <a:defRPr sz="1403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Meiryo" panose="020B0604030504040204" pitchFamily="34" charset="-128"/>
              </a:rPr>
              <a:t>Copyright C 1996-2019 The Tokyo Chamber of Commerce and Industry All right reserved.</a:t>
            </a:r>
            <a:endParaRPr lang="ja-JP" altLang="en-US" dirty="0">
              <a:latin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1613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3FDD9ECF-D6FC-A145-882B-9196BD4F9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8334" y="1976972"/>
            <a:ext cx="6840714" cy="74537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フッター プレースホルダー 1">
            <a:extLst>
              <a:ext uri="{FF2B5EF4-FFF2-40B4-BE49-F238E27FC236}">
                <a16:creationId xmlns:a16="http://schemas.microsoft.com/office/drawing/2014/main" id="{6DB2BB4E-8CF1-5A40-B529-16AD6C8255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59"/>
              </a:spcBef>
              <a:buFontTx/>
              <a:buNone/>
              <a:defRPr sz="1403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Meiryo" panose="020B0604030504040204" pitchFamily="34" charset="-128"/>
              </a:rPr>
              <a:t>Copyright C 1996-2019 The Tokyo Chamber of Commerce and Industry All right reserved.</a:t>
            </a:r>
            <a:endParaRPr lang="ja-JP" altLang="en-US" dirty="0">
              <a:latin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6138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385903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690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</p:sldLayoutIdLst>
  <p:txStyles>
    <p:titleStyle>
      <a:lvl1pPr algn="ctr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EA06F5-EE60-954B-A605-CE0A5A866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8335" y="1839327"/>
            <a:ext cx="6872432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68074FD3-FC76-6E4F-B509-FB223EE4DB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59"/>
              </a:spcBef>
              <a:buFontTx/>
              <a:buNone/>
              <a:defRPr sz="1403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Meiryo" panose="020B0604030504040204" pitchFamily="34" charset="-128"/>
              </a:rPr>
              <a:t>Copyright C 1996-2019 The Tokyo Chamber of Commerce and Industry All right reserved.</a:t>
            </a:r>
            <a:endParaRPr lang="ja-JP" altLang="en-US" dirty="0">
              <a:latin typeface="Meiryo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41395E3-CD65-DF4E-BB03-8733FC3B7C0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40671" y="327585"/>
            <a:ext cx="1357712" cy="53397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8CF69332-F263-3743-83BB-C23AC531493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1175737"/>
            <a:ext cx="7559675" cy="174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594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5E922789-CEC2-D14E-AB4D-97FD8B5A243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72906" y="4639810"/>
            <a:ext cx="2181089" cy="857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626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5CA83D-6AF1-2C43-BABE-7DFC72746D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999" y="625076"/>
            <a:ext cx="7041271" cy="468000"/>
          </a:xfrm>
          <a:solidFill>
            <a:schemeClr val="accent1">
              <a:lumMod val="50000"/>
            </a:schemeClr>
          </a:solidFill>
          <a:ln>
            <a:noFill/>
          </a:ln>
        </p:spPr>
        <p:txBody>
          <a:bodyPr lIns="36000" tIns="72000" rIns="3600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ja-JP" altLang="en-US" sz="2400" b="1" dirty="0">
                <a:solidFill>
                  <a:schemeClr val="bg1"/>
                </a:solidFill>
                <a:latin typeface="+mn-ea"/>
                <a:ea typeface="+mn-ea"/>
              </a:rPr>
              <a:t>東商ビジネススクール研修講座 　申込書</a:t>
            </a:r>
          </a:p>
        </p:txBody>
      </p:sp>
      <p:sp>
        <p:nvSpPr>
          <p:cNvPr id="25" name="角丸四角形 24"/>
          <p:cNvSpPr/>
          <p:nvPr/>
        </p:nvSpPr>
        <p:spPr bwMode="auto">
          <a:xfrm>
            <a:off x="-156657" y="1408340"/>
            <a:ext cx="7577007" cy="7814802"/>
          </a:xfrm>
          <a:prstGeom prst="round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altLang="ja-JP" sz="1600" b="1" dirty="0">
              <a:solidFill>
                <a:schemeClr val="bg1"/>
              </a:solidFill>
              <a:latin typeface="+mn-ea"/>
              <a:cs typeface="メイリオ" panose="020B0604030504040204" pitchFamily="50" charset="-128"/>
            </a:endParaRPr>
          </a:p>
          <a:p>
            <a:endParaRPr lang="ja-JP" altLang="en-US" sz="1500" dirty="0">
              <a:solidFill>
                <a:schemeClr val="bg1"/>
              </a:solidFill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39325" y="1143241"/>
            <a:ext cx="738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受講希望の方は、本用紙に必要事項をご記入いただき、</a:t>
            </a:r>
            <a:endParaRPr kumimoji="1" lang="en-US" altLang="ja-JP" sz="1600" dirty="0"/>
          </a:p>
          <a:p>
            <a:r>
              <a:rPr kumimoji="1" lang="ja-JP" altLang="en-US" sz="1600" dirty="0"/>
              <a:t>川越商工会議所へご提出ください。</a:t>
            </a:r>
            <a:endParaRPr kumimoji="1" lang="en-US" altLang="ja-JP" sz="1600" dirty="0"/>
          </a:p>
          <a:p>
            <a:r>
              <a:rPr kumimoji="1" lang="en-US" altLang="ja-JP" sz="1200" b="1" dirty="0">
                <a:solidFill>
                  <a:srgbClr val="FF0000"/>
                </a:solidFill>
                <a:effectLst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effectLst/>
              </a:rPr>
              <a:t>会員料金適用のためには、川越商工会議所経由での申込みが必要です。東京商工会議所ホームページ</a:t>
            </a:r>
            <a:endParaRPr lang="en-US" altLang="ja-JP" sz="1200" b="1" dirty="0">
              <a:solidFill>
                <a:srgbClr val="FF0000"/>
              </a:solidFill>
              <a:effectLst/>
            </a:endParaRPr>
          </a:p>
          <a:p>
            <a:r>
              <a:rPr lang="ja-JP" altLang="en-US" sz="1200" b="1" dirty="0">
                <a:solidFill>
                  <a:srgbClr val="FF0000"/>
                </a:solidFill>
                <a:effectLst/>
              </a:rPr>
              <a:t>から直接お申込みをされた場合や、川越商工会議所会員事業所でない場合は、会員料金は適用されません。</a:t>
            </a:r>
            <a:endParaRPr kumimoji="1" lang="en-US" altLang="ja-JP" sz="1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999" y="2112027"/>
            <a:ext cx="7041271" cy="461665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400" dirty="0"/>
              <a:t>川越商工会議所　　</a:t>
            </a:r>
            <a:r>
              <a:rPr kumimoji="1" lang="en-US" altLang="ja-JP" sz="2400" dirty="0"/>
              <a:t>FAX</a:t>
            </a:r>
            <a:r>
              <a:rPr kumimoji="1" lang="ja-JP" altLang="en-US" sz="2400" dirty="0"/>
              <a:t>：</a:t>
            </a:r>
            <a:r>
              <a:rPr kumimoji="1" lang="en-US" altLang="ja-JP" sz="2400" dirty="0"/>
              <a:t>049-225-2101</a:t>
            </a:r>
            <a:endParaRPr kumimoji="1" lang="en-US" altLang="ja-JP" sz="1600" dirty="0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199A9303-C6C9-B74B-8011-EC9B4DEF7A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7559675" cy="190499"/>
          </a:xfrm>
          <a:prstGeom prst="rect">
            <a:avLst/>
          </a:prstGeom>
        </p:spPr>
      </p:pic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357934"/>
              </p:ext>
            </p:extLst>
          </p:nvPr>
        </p:nvGraphicFramePr>
        <p:xfrm>
          <a:off x="252000" y="2634261"/>
          <a:ext cx="7041271" cy="7183010"/>
        </p:xfrm>
        <a:graphic>
          <a:graphicData uri="http://schemas.openxmlformats.org/drawingml/2006/table">
            <a:tbl>
              <a:tblPr/>
              <a:tblGrid>
                <a:gridCol w="1623909">
                  <a:extLst>
                    <a:ext uri="{9D8B030D-6E8A-4147-A177-3AD203B41FA5}">
                      <a16:colId xmlns:a16="http://schemas.microsoft.com/office/drawing/2014/main" val="1044961768"/>
                    </a:ext>
                  </a:extLst>
                </a:gridCol>
                <a:gridCol w="5417362">
                  <a:extLst>
                    <a:ext uri="{9D8B030D-6E8A-4147-A177-3AD203B41FA5}">
                      <a16:colId xmlns:a16="http://schemas.microsoft.com/office/drawing/2014/main" val="2216667070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記入項目（会社情報）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952276"/>
                  </a:ext>
                </a:extLst>
              </a:tr>
              <a:tr h="24816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所属する商工会議所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　　　　　　　　　　　　　商工会議所　　　　　　　　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72983"/>
                  </a:ext>
                </a:extLst>
              </a:tr>
              <a:tr h="24816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講座名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823918"/>
                  </a:ext>
                </a:extLst>
              </a:tr>
              <a:tr h="24816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開催日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　　　　年　　　　　月　　　　　日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251173"/>
                  </a:ext>
                </a:extLst>
              </a:tr>
              <a:tr h="30557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会社名（ふりがな）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　　　　　　　　　　　　　　（　　　　　　　　　　　　　　　　　　　　）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896827"/>
                  </a:ext>
                </a:extLst>
              </a:tr>
              <a:tr h="24816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r>
                        <a:rPr lang="ja-JP" altLang="en-US" sz="800" b="0" i="0" u="sng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業種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600555"/>
                  </a:ext>
                </a:extLst>
              </a:tr>
              <a:tr h="24816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r>
                        <a:rPr lang="ja-JP" altLang="en-US" sz="800" b="0" i="0" u="sng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資本金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　　　　　　　　円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54200"/>
                  </a:ext>
                </a:extLst>
              </a:tr>
              <a:tr h="24816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r>
                        <a:rPr lang="ja-JP" altLang="en-US" sz="800" b="0" i="0" u="sng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従業員数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　　　　　　　　名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396921"/>
                  </a:ext>
                </a:extLst>
              </a:tr>
              <a:tr h="24816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担当部署・役職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923700"/>
                  </a:ext>
                </a:extLst>
              </a:tr>
              <a:tr h="30557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担当者名（ふりがな）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　　　　　　　　　　　　　　（　　　　　　　　　　　　　　　　　　　　）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85378"/>
                  </a:ext>
                </a:extLst>
              </a:tr>
              <a:tr h="24816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郵便番号（〒）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〒　　　　　　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-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697926"/>
                  </a:ext>
                </a:extLst>
              </a:tr>
              <a:tr h="24816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住所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65083"/>
                  </a:ext>
                </a:extLst>
              </a:tr>
              <a:tr h="24816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電話番号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　　　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-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　　　　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-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817409"/>
                  </a:ext>
                </a:extLst>
              </a:tr>
              <a:tr h="24816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連絡先</a:t>
                      </a: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E-mail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　　　　　　　　＠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185712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記入項目（参加者情報）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289883"/>
                  </a:ext>
                </a:extLst>
              </a:tr>
              <a:tr h="24816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氏名（ふりがな）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　　　　　　　　　　　　　（　　　　　　　　　　　　　　　　　　　　）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833121"/>
                  </a:ext>
                </a:extLst>
              </a:tr>
              <a:tr h="24816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講座で使用するテキスト等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DEE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〒　　　　　　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-</a:t>
                      </a:r>
                    </a:p>
                    <a:p>
                      <a:pPr marL="0" marR="0" lvl="0" indent="0" algn="l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オンライン講座の場合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675302"/>
                  </a:ext>
                </a:extLst>
              </a:tr>
              <a:tr h="24816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の送付先（〒）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765580"/>
                  </a:ext>
                </a:extLst>
              </a:tr>
              <a:tr h="24816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講座で使用するテキスト等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EFF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ctr"/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rtl="0" fontAlgn="ctr"/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rtl="0" fontAlgn="ctr"/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rtl="0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オンライン講座の場合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099620"/>
                  </a:ext>
                </a:extLst>
              </a:tr>
              <a:tr h="24816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の送付先（住所）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654846"/>
                  </a:ext>
                </a:extLst>
              </a:tr>
              <a:tr h="24816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講座で使用するテキスト等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DEE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72358"/>
                  </a:ext>
                </a:extLst>
              </a:tr>
              <a:tr h="24816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の送付先（宛名）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283820"/>
                  </a:ext>
                </a:extLst>
              </a:tr>
              <a:tr h="24816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講座当日の緊急連絡先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533170"/>
                  </a:ext>
                </a:extLst>
              </a:tr>
              <a:tr h="248162">
                <a:tc>
                  <a:txBody>
                    <a:bodyPr/>
                    <a:lstStyle/>
                    <a:p>
                      <a:pPr marL="0" marR="0" lvl="0" indent="0" algn="l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個人情報の取扱について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14255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（いずれかにチェック下さい）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・ご記入いただいた情報は当該講座の運営・管理のため、○○商工会議所から東京商工会議所へ提供し、</a:t>
                      </a:r>
                      <a:r>
                        <a:rPr kumimoji="1" lang="ja-JP" altLang="en-US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○○</a:t>
                      </a:r>
                      <a:r>
                        <a:rPr kumimoji="1" lang="ja-JP" altLang="ja-JP" sz="900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商工会議所と</a:t>
                      </a:r>
                      <a:r>
                        <a:rPr kumimoji="1" lang="ja-JP" altLang="en-US" sz="900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東京</a:t>
                      </a:r>
                      <a:r>
                        <a:rPr kumimoji="1" lang="ja-JP" altLang="ja-JP" sz="900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商工会議所</a:t>
                      </a:r>
                      <a:r>
                        <a:rPr kumimoji="1" lang="ja-JP" altLang="en-US" sz="900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が</a:t>
                      </a:r>
                      <a:r>
                        <a:rPr kumimoji="1" lang="ja-JP" altLang="ja-JP" sz="900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双方において共有し、業務の遂行上必要な場合に限り利用することについて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同意いたします。</a:t>
                      </a:r>
                    </a:p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・東京商工会議所における個人情報の取扱いについては、東京商工会議所</a:t>
                      </a:r>
                      <a:r>
                        <a:rPr kumimoji="1" lang="ja-JP" altLang="ja-JP" sz="900" kern="12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「特定個人情報を含む個人情報保護方針」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をご確認ください。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rtl="0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 rtl="0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　同意する　　　　　　　□　同意しない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rtl="0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597250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139325" y="9830445"/>
            <a:ext cx="611342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・下線付き以外の項目は必ずご記入をお願いいたします。</a:t>
            </a:r>
            <a:endParaRPr lang="en-US" altLang="ja-JP" sz="1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lang="ja-JP" altLang="ja-JP" sz="1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記入がない場合は、お申込み後問い合わせさせていただく場合があります</a:t>
            </a:r>
            <a:r>
              <a:rPr lang="ja-JP" altLang="en-US" sz="1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en-US" altLang="ja-JP" sz="1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DE49B1-2A7B-A802-6FC3-BB73AFFD5D31}"/>
              </a:ext>
            </a:extLst>
          </p:cNvPr>
          <p:cNvSpPr txBox="1"/>
          <p:nvPr/>
        </p:nvSpPr>
        <p:spPr>
          <a:xfrm>
            <a:off x="139325" y="10219147"/>
            <a:ext cx="7718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問い合わせ先</a:t>
            </a:r>
            <a:r>
              <a:rPr kumimoji="1" lang="en-US" altLang="ja-JP" dirty="0"/>
              <a:t>】</a:t>
            </a:r>
            <a:r>
              <a:rPr kumimoji="1" lang="ja-JP" altLang="en-US" dirty="0"/>
              <a:t>　川越商工会議所　経営支援部　</a:t>
            </a:r>
            <a:r>
              <a:rPr kumimoji="1" lang="en-US" altLang="ja-JP" dirty="0"/>
              <a:t>TEL</a:t>
            </a:r>
            <a:r>
              <a:rPr kumimoji="1" lang="ja-JP" altLang="en-US" dirty="0"/>
              <a:t>：</a:t>
            </a:r>
            <a:r>
              <a:rPr kumimoji="1" lang="en-US" altLang="ja-JP" dirty="0"/>
              <a:t>049-229-1810</a:t>
            </a:r>
            <a:endParaRPr kumimoji="1" lang="ja-JP" altLang="en-US" dirty="0"/>
          </a:p>
        </p:txBody>
      </p:sp>
      <p:pic>
        <p:nvPicPr>
          <p:cNvPr id="7" name="図 6" descr="ダイアグラム が含まれている画像&#10;&#10;自動的に生成された説明">
            <a:extLst>
              <a:ext uri="{FF2B5EF4-FFF2-40B4-BE49-F238E27FC236}">
                <a16:creationId xmlns:a16="http://schemas.microsoft.com/office/drawing/2014/main" id="{8EF21143-2EBE-587E-B1B6-B900B618D8C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8043" y="135030"/>
            <a:ext cx="1953392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009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1176</TotalTime>
  <Words>383</Words>
  <Application>Microsoft Office PowerPoint</Application>
  <PresentationFormat>ユーザー設定</PresentationFormat>
  <Paragraphs>61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メイリオ</vt:lpstr>
      <vt:lpstr>メイリオ</vt:lpstr>
      <vt:lpstr>游ゴシック</vt:lpstr>
      <vt:lpstr>Arial</vt:lpstr>
      <vt:lpstr>Calibri</vt:lpstr>
      <vt:lpstr>Office テーマ</vt:lpstr>
      <vt:lpstr>デザインの設定</vt:lpstr>
      <vt:lpstr>1_デザインの設定</vt:lpstr>
      <vt:lpstr>東商ビジネススクール研修講座 　申込書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</dc:title>
  <dc:creator>土本 亜希子</dc:creator>
  <cp:lastModifiedBy>c61山口 穂野香</cp:lastModifiedBy>
  <cp:revision>162</cp:revision>
  <cp:lastPrinted>2020-11-04T04:41:36Z</cp:lastPrinted>
  <dcterms:created xsi:type="dcterms:W3CDTF">2019-10-15T07:51:28Z</dcterms:created>
  <dcterms:modified xsi:type="dcterms:W3CDTF">2023-05-08T07:37:42Z</dcterms:modified>
</cp:coreProperties>
</file>